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80" r:id="rId5"/>
    <p:sldId id="339" r:id="rId6"/>
    <p:sldId id="340" r:id="rId7"/>
    <p:sldId id="343" r:id="rId8"/>
    <p:sldId id="341" r:id="rId9"/>
    <p:sldId id="342" r:id="rId10"/>
    <p:sldId id="345" r:id="rId11"/>
    <p:sldId id="346" r:id="rId12"/>
    <p:sldId id="349" r:id="rId13"/>
    <p:sldId id="351" r:id="rId14"/>
    <p:sldId id="354" r:id="rId15"/>
    <p:sldId id="364" r:id="rId16"/>
    <p:sldId id="365" r:id="rId17"/>
    <p:sldId id="366" r:id="rId18"/>
    <p:sldId id="367" r:id="rId19"/>
    <p:sldId id="373" r:id="rId20"/>
    <p:sldId id="374" r:id="rId21"/>
    <p:sldId id="377" r:id="rId22"/>
    <p:sldId id="375" r:id="rId23"/>
    <p:sldId id="312"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19" autoAdjust="0"/>
  </p:normalViewPr>
  <p:slideViewPr>
    <p:cSldViewPr snapToGrid="0">
      <p:cViewPr varScale="1">
        <p:scale>
          <a:sx n="99" d="100"/>
          <a:sy n="99" d="100"/>
        </p:scale>
        <p:origin x="1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Lorem Ipsum</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Dolor Sit Amet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Lorem Ipsum</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Dolor Sit Amet</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Lorem Ipsum</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Dolor Sit Amet</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Consectetuer Elit</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Nunc Viverra</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Consectetuer Elit</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pPr>
            <a:lnSpc>
              <a:spcPct val="100000"/>
            </a:lnSpc>
          </a:pPr>
          <a:r>
            <a:rPr lang="en-US" dirty="0"/>
            <a:t>Nunc Viverra</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dirty="0"/>
            <a:t>Consectetuer Elit</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F74BC01B-5E1E-4ADD-9515-00356B79D176}">
      <dgm:prSet/>
      <dgm:spPr/>
      <dgm:t>
        <a:bodyPr/>
        <a:lstStyle/>
        <a:p>
          <a:pPr>
            <a:lnSpc>
              <a:spcPct val="100000"/>
            </a:lnSpc>
          </a:pPr>
          <a:r>
            <a:rPr lang="en-US" dirty="0"/>
            <a:t>Nunc Viverra</a:t>
          </a:r>
        </a:p>
      </dgm:t>
    </dgm:pt>
    <dgm:pt modelId="{E80B95A6-581A-4BC4-B523-74C273FD8287}" type="parTrans" cxnId="{8778ABD9-C262-4DF9-8C1E-BF1D063BB5C9}">
      <dgm:prSet/>
      <dgm:spPr/>
      <dgm:t>
        <a:bodyPr/>
        <a:lstStyle/>
        <a:p>
          <a:endParaRPr lang="en-US"/>
        </a:p>
      </dgm:t>
    </dgm:pt>
    <dgm:pt modelId="{FD8ABA08-9D28-4DE1-846B-EF07372F5BF8}" type="sibTrans" cxnId="{8778ABD9-C262-4DF9-8C1E-BF1D063BB5C9}">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9C9F8283-EF4B-46ED-B123-7152942A1C38}" type="presOf" srcId="{F74BC01B-5E1E-4ADD-9515-00356B79D176}" destId="{6418EBED-F111-425B-8EE2-06B8B2297A68}" srcOrd="0" destOrd="2"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8778ABD9-C262-4DF9-8C1E-BF1D063BB5C9}" srcId="{1C1B28B7-2609-4BAA-AAAB-5801EDFD334C}" destId="{F74BC01B-5E1E-4ADD-9515-00356B79D176}" srcOrd="2" destOrd="0" parTransId="{E80B95A6-581A-4BC4-B523-74C273FD8287}" sibTransId="{FD8ABA08-9D28-4DE1-846B-EF07372F5BF8}"/>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51059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Lorem Ipsum</a:t>
          </a:r>
        </a:p>
      </dsp:txBody>
      <dsp:txXfrm>
        <a:off x="4228" y="1707263"/>
        <a:ext cx="3088125" cy="463218"/>
      </dsp:txXfrm>
    </dsp:sp>
    <dsp:sp modelId="{DD091D0A-5A25-4241-91F3-18D32B0BDD4F}">
      <dsp:nvSpPr>
        <dsp:cNvPr id="0" name=""/>
        <dsp:cNvSpPr/>
      </dsp:nvSpPr>
      <dsp:spPr>
        <a:xfrm>
          <a:off x="4228"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4228" y="2224353"/>
        <a:ext cx="3088125" cy="979799"/>
      </dsp:txXfrm>
    </dsp:sp>
    <dsp:sp modelId="{210823F6-AC1A-46E3-9D99-A319DF497539}">
      <dsp:nvSpPr>
        <dsp:cNvPr id="0" name=""/>
        <dsp:cNvSpPr/>
      </dsp:nvSpPr>
      <dsp:spPr>
        <a:xfrm>
          <a:off x="4636415" y="51059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Lorem Ipsum</a:t>
          </a:r>
        </a:p>
      </dsp:txBody>
      <dsp:txXfrm>
        <a:off x="3632774" y="1707263"/>
        <a:ext cx="3088125" cy="463218"/>
      </dsp:txXfrm>
    </dsp:sp>
    <dsp:sp modelId="{7CD40649-A74C-4AD8-B9D0-2573A1955C91}">
      <dsp:nvSpPr>
        <dsp:cNvPr id="0" name=""/>
        <dsp:cNvSpPr/>
      </dsp:nvSpPr>
      <dsp:spPr>
        <a:xfrm>
          <a:off x="3632774"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3632774" y="2224353"/>
        <a:ext cx="3088125" cy="979799"/>
      </dsp:txXfrm>
    </dsp:sp>
    <dsp:sp modelId="{B0A3ABD2-C471-4A21-8AEF-3843C86919E1}">
      <dsp:nvSpPr>
        <dsp:cNvPr id="0" name=""/>
        <dsp:cNvSpPr/>
      </dsp:nvSpPr>
      <dsp:spPr>
        <a:xfrm>
          <a:off x="8264962" y="51059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Lorem Ipsum</a:t>
          </a:r>
        </a:p>
      </dsp:txBody>
      <dsp:txXfrm>
        <a:off x="7261321" y="1707263"/>
        <a:ext cx="3088125" cy="463218"/>
      </dsp:txXfrm>
    </dsp:sp>
    <dsp:sp modelId="{6418EBED-F111-425B-8EE2-06B8B2297A68}">
      <dsp:nvSpPr>
        <dsp:cNvPr id="0" name=""/>
        <dsp:cNvSpPr/>
      </dsp:nvSpPr>
      <dsp:spPr>
        <a:xfrm>
          <a:off x="7261321"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Dolor Sit Amet</a:t>
          </a:r>
        </a:p>
        <a:p>
          <a:pPr marL="0" lvl="0" indent="0" algn="ctr" defTabSz="755650">
            <a:lnSpc>
              <a:spcPct val="100000"/>
            </a:lnSpc>
            <a:spcBef>
              <a:spcPct val="0"/>
            </a:spcBef>
            <a:spcAft>
              <a:spcPct val="35000"/>
            </a:spcAft>
            <a:buNone/>
          </a:pPr>
          <a:r>
            <a:rPr lang="en-US" sz="1700" kern="1200" dirty="0"/>
            <a:t>Consectetuer Elit</a:t>
          </a:r>
        </a:p>
        <a:p>
          <a:pPr marL="0" lvl="0" indent="0" algn="ctr" defTabSz="755650">
            <a:lnSpc>
              <a:spcPct val="100000"/>
            </a:lnSpc>
            <a:spcBef>
              <a:spcPct val="0"/>
            </a:spcBef>
            <a:spcAft>
              <a:spcPct val="35000"/>
            </a:spcAft>
            <a:buNone/>
          </a:pPr>
          <a:r>
            <a:rPr lang="en-US" sz="1700" kern="1200" dirty="0"/>
            <a:t>Nunc Viverra</a:t>
          </a:r>
        </a:p>
      </dsp:txBody>
      <dsp:txXfrm>
        <a:off x="7261321" y="2224353"/>
        <a:ext cx="3088125" cy="9797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467FC4-04F6-49C2-A924-4B16C894732A}" type="datetimeFigureOut">
              <a:rPr lang="en-IN" smtClean="0"/>
              <a:t>11-06-2022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F18A14-99A8-43C1-88DA-02A2681B5CA9}" type="slidenum">
              <a:rPr lang="en-IN" smtClean="0"/>
              <a:t>‹#›</a:t>
            </a:fld>
            <a:endParaRPr lang="en-IN"/>
          </a:p>
        </p:txBody>
      </p:sp>
    </p:spTree>
    <p:extLst>
      <p:ext uri="{BB962C8B-B14F-4D97-AF65-F5344CB8AC3E}">
        <p14:creationId xmlns:p14="http://schemas.microsoft.com/office/powerpoint/2010/main" val="1052383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A4ED08E-30F9-4961-8522-CDD1A0383551}" type="slidenum">
              <a:rPr lang="en-IN" smtClean="0"/>
              <a:t>20</a:t>
            </a:fld>
            <a:endParaRPr lang="en-IN"/>
          </a:p>
        </p:txBody>
      </p:sp>
    </p:spTree>
    <p:extLst>
      <p:ext uri="{BB962C8B-B14F-4D97-AF65-F5344CB8AC3E}">
        <p14:creationId xmlns:p14="http://schemas.microsoft.com/office/powerpoint/2010/main" val="139804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6/11/2022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077700" cy="6791325"/>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84659" y="1710729"/>
            <a:ext cx="3725713" cy="1210252"/>
          </a:xfrm>
        </p:spPr>
        <p:txBody>
          <a:bodyPr>
            <a:normAutofit/>
          </a:bodyPr>
          <a:lstStyle/>
          <a:p>
            <a:pPr algn="l"/>
            <a:r>
              <a:rPr lang="en-US" sz="2400" dirty="0">
                <a:latin typeface="Arial Black" panose="020B0A04020102020204" pitchFamily="34" charset="0"/>
              </a:rPr>
              <a:t>project presentation on – Car price prediction </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190982" y="3362325"/>
            <a:ext cx="3913065" cy="1907347"/>
          </a:xfrm>
        </p:spPr>
        <p:txBody>
          <a:bodyPr>
            <a:normAutofit/>
          </a:bodyPr>
          <a:lstStyle/>
          <a:p>
            <a:pPr algn="l"/>
            <a:r>
              <a:rPr lang="en-US" sz="1600" dirty="0">
                <a:solidFill>
                  <a:srgbClr val="5792BA"/>
                </a:solidFill>
                <a:latin typeface="Arial Black" panose="020B0A04020102020204" pitchFamily="34" charset="0"/>
              </a:rPr>
              <a:t>AUTHOR – AMAN KUMAAR PATEL</a:t>
            </a:r>
          </a:p>
          <a:p>
            <a:pPr algn="l"/>
            <a:r>
              <a:rPr lang="en-US" sz="1800" dirty="0">
                <a:solidFill>
                  <a:srgbClr val="5792BA"/>
                </a:solidFill>
                <a:latin typeface="Arial Black" panose="020B0A04020102020204" pitchFamily="34" charset="0"/>
              </a:rPr>
              <a:t>BATCH – INTERNSHIP 25</a:t>
            </a:r>
          </a:p>
          <a:p>
            <a:pPr algn="l"/>
            <a:r>
              <a:rPr lang="en-US" sz="1800" dirty="0">
                <a:solidFill>
                  <a:srgbClr val="5792BA"/>
                </a:solidFill>
                <a:latin typeface="Arial Black" panose="020B0A04020102020204" pitchFamily="34" charset="0"/>
              </a:rPr>
              <a:t>SME – MD. KASHIF</a:t>
            </a:r>
          </a:p>
        </p:txBody>
      </p:sp>
      <p:pic>
        <p:nvPicPr>
          <p:cNvPr id="5" name="Picture 4">
            <a:extLst>
              <a:ext uri="{FF2B5EF4-FFF2-40B4-BE49-F238E27FC236}">
                <a16:creationId xmlns:a16="http://schemas.microsoft.com/office/drawing/2014/main" id="{DF4A70A4-D6EE-1371-EC1B-790FC17C5A40}"/>
              </a:ext>
            </a:extLst>
          </p:cNvPr>
          <p:cNvPicPr>
            <a:picLocks noChangeAspect="1"/>
          </p:cNvPicPr>
          <p:nvPr/>
        </p:nvPicPr>
        <p:blipFill>
          <a:blip r:embed="rId4"/>
          <a:stretch>
            <a:fillRect/>
          </a:stretch>
        </p:blipFill>
        <p:spPr>
          <a:xfrm>
            <a:off x="305392" y="467984"/>
            <a:ext cx="6486524" cy="5437516"/>
          </a:xfrm>
          <a:prstGeom prst="rect">
            <a:avLst/>
          </a:prstGeom>
        </p:spPr>
      </p:pic>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447802" y="425624"/>
            <a:ext cx="9829799" cy="576064"/>
          </a:xfrm>
        </p:spPr>
        <p:txBody>
          <a:bodyPr>
            <a:normAutofit fontScale="90000"/>
          </a:bodyPr>
          <a:lstStyle/>
          <a:p>
            <a:r>
              <a:rPr lang="en-IN" sz="3200" u="sng" dirty="0">
                <a:solidFill>
                  <a:srgbClr val="FF0000"/>
                </a:solidFill>
                <a:latin typeface="Algerian" panose="04020705040A02060702" pitchFamily="82" charset="0"/>
              </a:rPr>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624609" y="1304925"/>
            <a:ext cx="10729192" cy="5439494"/>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971552" y="485428"/>
            <a:ext cx="9829799" cy="720080"/>
          </a:xfrm>
        </p:spPr>
        <p:txBody>
          <a:bodyPr>
            <a:normAutofit/>
          </a:bodyPr>
          <a:lstStyle/>
          <a:p>
            <a:r>
              <a:rPr lang="en-IN" sz="3200" dirty="0">
                <a:solidFill>
                  <a:srgbClr val="FF0000"/>
                </a:solidFill>
                <a:latin typeface="Algerian" panose="04020705040A02060702" pitchFamily="82" charset="0"/>
              </a:rPr>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447802" y="1476028"/>
            <a:ext cx="9829799" cy="4896544"/>
          </a:xfrm>
        </p:spPr>
        <p:txBody>
          <a:bodyPr>
            <a:normAutofit lnSpcReduction="10000"/>
          </a:bodyPr>
          <a:lstStyle/>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Maximum cars are having 1000-3000 </a:t>
            </a:r>
            <a:r>
              <a:rPr lang="en-IN" sz="1900" dirty="0" err="1">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Endine_disp</a:t>
            </a: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 And car price is high for 3000 </a:t>
            </a:r>
            <a:r>
              <a:rPr lang="en-IN" sz="1900" dirty="0" err="1">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Endine_disp</a:t>
            </a: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As </a:t>
            </a:r>
            <a:r>
              <a:rPr lang="en-IN" sz="1900" dirty="0" err="1">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Max_power</a:t>
            </a: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 is increasing car price is also increasing.</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err="1">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Car_price</a:t>
            </a: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 has no proper relation with height.</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As the width is increasing car price is also increasing.</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As length is increasing car price is also increasing.</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Weight also has linear relationship with car price.</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As </a:t>
            </a:r>
            <a:r>
              <a:rPr lang="en-IN" sz="1900" dirty="0" err="1">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top_speed</a:t>
            </a: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 is increasing car price is also increasing.</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Cars with 5 and 4 seats are having highest price.</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solidFill>
                  <a:schemeClr val="tx1"/>
                </a:solidFill>
                <a:effectLst/>
                <a:latin typeface="Franklin Gothic Demi" panose="020B0703020102020204" pitchFamily="34" charset="0"/>
                <a:ea typeface="Times New Roman" panose="02020603050405020304" pitchFamily="18" charset="0"/>
                <a:cs typeface="Calibri" panose="020F0502020204030204" pitchFamily="34" charset="0"/>
              </a:rPr>
              <a:t>As the age of the car increases the car price decreases.</a:t>
            </a:r>
            <a:endParaRPr lang="en-IN" sz="19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normAutofit/>
          </a:bodyPr>
          <a:lstStyle/>
          <a:p>
            <a:r>
              <a:rPr lang="en-IN" sz="3200" u="sng" dirty="0">
                <a:solidFill>
                  <a:srgbClr val="FF0000"/>
                </a:solidFill>
                <a:latin typeface="Algerian" panose="04020705040A02060702" pitchFamily="82" charset="0"/>
              </a:rPr>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indent="-342900">
              <a:lnSpc>
                <a:spcPct val="107000"/>
              </a:lnSpc>
              <a:buFont typeface="Wingdings" panose="05000000000000000000" pitchFamily="2" charset="2"/>
              <a:buChar char=""/>
            </a:pPr>
            <a:r>
              <a:rPr lang="en-IN" sz="2000" dirty="0">
                <a:solidFill>
                  <a:schemeClr val="tx1"/>
                </a:solidFill>
                <a:latin typeface="Franklin Gothic Demi" panose="020B0703020102020204" pitchFamily="34" charset="0"/>
              </a:rPr>
              <a:t>I have used </a:t>
            </a:r>
            <a:r>
              <a:rPr lang="en-IN" sz="2000" dirty="0" err="1">
                <a:solidFill>
                  <a:schemeClr val="tx1"/>
                </a:solidFill>
                <a:latin typeface="Franklin Gothic Demi" panose="020B0703020102020204" pitchFamily="34" charset="0"/>
              </a:rPr>
              <a:t>dist</a:t>
            </a:r>
            <a:r>
              <a:rPr lang="en-IN" sz="2000" dirty="0">
                <a:solidFill>
                  <a:schemeClr val="tx1"/>
                </a:solidFill>
                <a:latin typeface="Franklin Gothic Demi" panose="020B0703020102020204" pitchFamily="34" charset="0"/>
              </a:rPr>
              <a:t> plot to check the skewness in numerical columns. </a:t>
            </a:r>
          </a:p>
          <a:p>
            <a:pPr indent="-342900">
              <a:lnSpc>
                <a:spcPct val="107000"/>
              </a:lnSpc>
              <a:buFont typeface="Wingdings" panose="05000000000000000000" pitchFamily="2" charset="2"/>
              <a:buChar char=""/>
            </a:pPr>
            <a:r>
              <a:rPr lang="en-IN" sz="20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indent="-342900">
              <a:lnSpc>
                <a:spcPct val="107000"/>
              </a:lnSpc>
              <a:spcAft>
                <a:spcPts val="800"/>
              </a:spcAft>
              <a:buFont typeface="Wingdings" panose="05000000000000000000" pitchFamily="2" charset="2"/>
              <a:buChar char=""/>
            </a:pPr>
            <a:r>
              <a:rPr lang="en-IN" sz="20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indent="-342900">
              <a:lnSpc>
                <a:spcPct val="107000"/>
              </a:lnSpc>
              <a:spcAft>
                <a:spcPts val="800"/>
              </a:spcAft>
              <a:buFont typeface="Wingdings" panose="05000000000000000000" pitchFamily="2" charset="2"/>
              <a:buChar char=""/>
            </a:pPr>
            <a:r>
              <a:rPr lang="en-IN" sz="20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solidFill>
                  <a:schemeClr val="tx1"/>
                </a:solidFill>
                <a:latin typeface="Franklin Gothic Demi" panose="020B0703020102020204" pitchFamily="34" charset="0"/>
                <a:ea typeface="Calibri" panose="020F0502020204030204" pitchFamily="34" charset="0"/>
                <a:cs typeface="Times New Roman" panose="02020603050405020304" pitchFamily="18" charset="0"/>
              </a:rPr>
              <a:t>Car </a:t>
            </a:r>
            <a:r>
              <a:rPr lang="en-IN" sz="20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Price.</a:t>
            </a:r>
            <a:endParaRPr lang="en-IN" sz="2000" dirty="0">
              <a:solidFill>
                <a:schemeClr val="tx1"/>
              </a:solidFill>
              <a:latin typeface="Franklin Gothic Demi" panose="020B0703020102020204" pitchFamily="34"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normAutofit/>
          </a:bodyPr>
          <a:lstStyle/>
          <a:p>
            <a:r>
              <a:rPr lang="en-IN" sz="3600" dirty="0">
                <a:solidFill>
                  <a:srgbClr val="FF0000"/>
                </a:solidFill>
                <a:latin typeface="Algerian" panose="04020705040A02060702" pitchFamily="82" charset="0"/>
              </a:rPr>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a:xfrm>
            <a:off x="913795" y="2181225"/>
            <a:ext cx="10353762" cy="3714749"/>
          </a:xfrm>
        </p:spPr>
        <p:txBody>
          <a:bodyPr>
            <a:normAutofit fontScale="92500"/>
          </a:bodyPr>
          <a:lstStyle/>
          <a:p>
            <a:pPr>
              <a:buFont typeface="Wingdings" panose="05000000000000000000" pitchFamily="2" charset="2"/>
              <a:buChar char="ü"/>
            </a:pPr>
            <a:r>
              <a:rPr lang="en-IN" sz="2000" dirty="0">
                <a:latin typeface="Franklin Gothic Demi" panose="020B0703020102020204" pitchFamily="34" charset="0"/>
              </a:rPr>
              <a:t>Data has been scrapped from </a:t>
            </a:r>
            <a:r>
              <a:rPr lang="en-IN" sz="2000" dirty="0" err="1">
                <a:latin typeface="Franklin Gothic Demi" panose="020B0703020102020204" pitchFamily="34" charset="0"/>
              </a:rPr>
              <a:t>cardekho</a:t>
            </a:r>
            <a:r>
              <a:rPr lang="en-IN" sz="2000" dirty="0">
                <a:latin typeface="Franklin Gothic Demi" panose="020B0703020102020204" pitchFamily="34" charset="0"/>
              </a:rPr>
              <a:t> website so we have to clean it for our convenience.</a:t>
            </a:r>
          </a:p>
          <a:p>
            <a:pPr>
              <a:buFont typeface="Wingdings" panose="05000000000000000000" pitchFamily="2" charset="2"/>
              <a:buChar char="ü"/>
            </a:pPr>
            <a:r>
              <a:rPr lang="en-IN" sz="2000" dirty="0">
                <a:latin typeface="Franklin Gothic Demi" panose="020B0703020102020204" pitchFamily="34" charset="0"/>
              </a:rPr>
              <a:t>In my datasets I found null values, outliers and also skewness.</a:t>
            </a:r>
          </a:p>
          <a:p>
            <a:pPr>
              <a:buFont typeface="Wingdings" panose="05000000000000000000" pitchFamily="2" charset="2"/>
              <a:buChar char="ü"/>
            </a:pPr>
            <a:r>
              <a:rPr lang="en-IN" sz="2000" dirty="0">
                <a:effectLst/>
                <a:latin typeface="Franklin Gothic Demi" panose="020B0703020102020204" pitchFamily="34"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Franklin Gothic Demi" panose="020B0703020102020204" pitchFamily="34" charset="0"/>
                <a:ea typeface="Calibri" panose="020F0502020204030204" pitchFamily="34" charset="0"/>
                <a:cs typeface="Times New Roman" panose="02020603050405020304" pitchFamily="18" charset="0"/>
              </a:rPr>
              <a:t>johnson</a:t>
            </a:r>
            <a:r>
              <a:rPr lang="en-IN" sz="2000" dirty="0">
                <a:effectLst/>
                <a:latin typeface="Franklin Gothic Demi" panose="020B0703020102020204" pitchFamily="34"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Franklin Gothic Demi" panose="020B0703020102020204" pitchFamily="34"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Franklin Gothic Demi" panose="020B0703020102020204" pitchFamily="34"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Franklin Gothic Demi" panose="020B0703020102020204" pitchFamily="34"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Franklin Gothic Demi" panose="020B0703020102020204" pitchFamily="34"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a:xfrm>
            <a:off x="561370" y="247650"/>
            <a:ext cx="10353762" cy="1257300"/>
          </a:xfrm>
        </p:spPr>
        <p:txBody>
          <a:bodyPr>
            <a:normAutofit/>
          </a:bodyPr>
          <a:lstStyle/>
          <a:p>
            <a:r>
              <a:rPr lang="en-IN" sz="3600" u="sng" dirty="0">
                <a:solidFill>
                  <a:srgbClr val="FF0000"/>
                </a:solidFill>
                <a:latin typeface="Algerian" panose="04020705040A02060702" pitchFamily="82" charset="0"/>
              </a:rPr>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14477" y="1504950"/>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Franklin Gothic Demi" panose="020B0703020102020204" pitchFamily="34" charset="0"/>
                <a:ea typeface="Calibri" panose="020F0502020204030204" pitchFamily="34" charset="0"/>
                <a:cs typeface="Times New Roman" panose="02020603050405020304" pitchFamily="18" charset="0"/>
              </a:rPr>
              <a:t>Since </a:t>
            </a:r>
            <a:r>
              <a:rPr lang="en-IN" sz="1900" dirty="0">
                <a:latin typeface="Franklin Gothic Demi" panose="020B0703020102020204" pitchFamily="34" charset="0"/>
                <a:ea typeface="Calibri" panose="020F0502020204030204" pitchFamily="34" charset="0"/>
                <a:cs typeface="Times New Roman" panose="02020603050405020304" pitchFamily="18" charset="0"/>
              </a:rPr>
              <a:t>Car </a:t>
            </a:r>
            <a:r>
              <a:rPr lang="en-IN" sz="1900" dirty="0">
                <a:effectLst/>
                <a:latin typeface="Franklin Gothic Demi" panose="020B0703020102020204" pitchFamily="34"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indent="-342900">
              <a:lnSpc>
                <a:spcPct val="107000"/>
              </a:lnSpc>
              <a:spcBef>
                <a:spcPts val="300"/>
              </a:spcBef>
              <a:spcAft>
                <a:spcPts val="300"/>
              </a:spcAft>
              <a:buFont typeface="Wingdings" panose="05000000000000000000" pitchFamily="2" charset="2"/>
              <a:buChar char=""/>
            </a:pPr>
            <a:r>
              <a:rPr lang="en-IN" sz="1900" dirty="0">
                <a:effectLst/>
                <a:latin typeface="Franklin Gothic Demi" panose="020B0703020102020204" pitchFamily="34" charset="0"/>
                <a:ea typeface="Calibri" panose="020F0502020204030204" pitchFamily="34" charset="0"/>
                <a:cs typeface="Times New Roman" panose="02020603050405020304" pitchFamily="18" charset="0"/>
              </a:rPr>
              <a:t>RandomForestRegressor</a:t>
            </a:r>
          </a:p>
          <a:p>
            <a:pPr indent="-342900">
              <a:lnSpc>
                <a:spcPct val="107000"/>
              </a:lnSpc>
              <a:spcBef>
                <a:spcPts val="300"/>
              </a:spcBef>
              <a:spcAft>
                <a:spcPts val="300"/>
              </a:spcAft>
              <a:buFont typeface="Wingdings" panose="05000000000000000000" pitchFamily="2" charset="2"/>
              <a:buChar char=""/>
            </a:pPr>
            <a:r>
              <a:rPr lang="en-IN" sz="1900" dirty="0" err="1">
                <a:effectLst/>
                <a:latin typeface="Franklin Gothic Demi" panose="020B0703020102020204" pitchFamily="34" charset="0"/>
                <a:ea typeface="Calibri" panose="020F0502020204030204" pitchFamily="34" charset="0"/>
                <a:cs typeface="Times New Roman" panose="02020603050405020304" pitchFamily="18" charset="0"/>
              </a:rPr>
              <a:t>XGBRegressor</a:t>
            </a:r>
            <a:endParaRPr lang="en-IN" sz="1900" dirty="0">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err="1">
                <a:effectLst/>
                <a:latin typeface="Franklin Gothic Demi" panose="020B0703020102020204" pitchFamily="34" charset="0"/>
                <a:ea typeface="Calibri" panose="020F0502020204030204" pitchFamily="34" charset="0"/>
                <a:cs typeface="Times New Roman" panose="02020603050405020304" pitchFamily="18" charset="0"/>
              </a:rPr>
              <a:t>GradientBoostingRegressor</a:t>
            </a:r>
            <a:endParaRPr lang="en-IN" sz="1900" dirty="0">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Bef>
                <a:spcPts val="300"/>
              </a:spcBef>
              <a:spcAft>
                <a:spcPts val="300"/>
              </a:spcAft>
              <a:buFont typeface="Wingdings" panose="05000000000000000000" pitchFamily="2" charset="2"/>
              <a:buChar char=""/>
            </a:pPr>
            <a:r>
              <a:rPr lang="en-IN" sz="1900" dirty="0">
                <a:effectLst/>
                <a:latin typeface="Franklin Gothic Demi" panose="020B0703020102020204" pitchFamily="34" charset="0"/>
                <a:ea typeface="Calibri" panose="020F0502020204030204" pitchFamily="34" charset="0"/>
                <a:cs typeface="Times New Roman" panose="02020603050405020304" pitchFamily="18" charset="0"/>
              </a:rPr>
              <a:t>DecisionTreeRegressor</a:t>
            </a:r>
          </a:p>
          <a:p>
            <a:pPr indent="-342900">
              <a:lnSpc>
                <a:spcPct val="107000"/>
              </a:lnSpc>
              <a:spcBef>
                <a:spcPts val="300"/>
              </a:spcBef>
              <a:spcAft>
                <a:spcPts val="300"/>
              </a:spcAft>
              <a:buFont typeface="Wingdings" panose="05000000000000000000" pitchFamily="2" charset="2"/>
              <a:buChar char=""/>
            </a:pPr>
            <a:r>
              <a:rPr lang="en-IN" sz="1900" dirty="0" err="1">
                <a:latin typeface="Franklin Gothic Demi" panose="020B0703020102020204" pitchFamily="34" charset="0"/>
                <a:cs typeface="Times New Roman" panose="02020603050405020304" pitchFamily="18" charset="0"/>
              </a:rPr>
              <a:t>BaggingRegressor</a:t>
            </a:r>
            <a:endParaRPr lang="en-IN" sz="1900" dirty="0">
              <a:latin typeface="Franklin Gothic Demi" panose="020B0703020102020204" pitchFamily="34" charset="0"/>
            </a:endParaRPr>
          </a:p>
        </p:txBody>
      </p:sp>
    </p:spTree>
    <p:extLst>
      <p:ext uri="{BB962C8B-B14F-4D97-AF65-F5344CB8AC3E}">
        <p14:creationId xmlns:p14="http://schemas.microsoft.com/office/powerpoint/2010/main" val="121700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ED18E5-4CDE-CCAB-5D87-70B06AE34217}"/>
              </a:ext>
            </a:extLst>
          </p:cNvPr>
          <p:cNvPicPr>
            <a:picLocks noChangeAspect="1"/>
          </p:cNvPicPr>
          <p:nvPr/>
        </p:nvPicPr>
        <p:blipFill>
          <a:blip r:embed="rId2"/>
          <a:stretch>
            <a:fillRect/>
          </a:stretch>
        </p:blipFill>
        <p:spPr>
          <a:xfrm>
            <a:off x="399366" y="485413"/>
            <a:ext cx="7211109" cy="5182323"/>
          </a:xfrm>
          <a:prstGeom prst="rect">
            <a:avLst/>
          </a:prstGeom>
        </p:spPr>
      </p:pic>
      <p:sp>
        <p:nvSpPr>
          <p:cNvPr id="7" name="TextBox 6">
            <a:extLst>
              <a:ext uri="{FF2B5EF4-FFF2-40B4-BE49-F238E27FC236}">
                <a16:creationId xmlns:a16="http://schemas.microsoft.com/office/drawing/2014/main" id="{DC046EC8-C0AF-8FBA-285A-B5B53B980A6A}"/>
              </a:ext>
            </a:extLst>
          </p:cNvPr>
          <p:cNvSpPr txBox="1"/>
          <p:nvPr/>
        </p:nvSpPr>
        <p:spPr>
          <a:xfrm>
            <a:off x="7972424" y="1492507"/>
            <a:ext cx="4029075" cy="3433953"/>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I have seen all of the models but I found the Decision Tree Regressor </a:t>
            </a:r>
            <a:r>
              <a:rPr lang="en-IN" sz="1800" b="1" dirty="0" err="1">
                <a:effectLst/>
                <a:latin typeface="Franklin Gothic Demi" panose="020B0703020102020204" pitchFamily="34" charset="0"/>
                <a:ea typeface="Calibri" panose="020F0502020204030204" pitchFamily="34" charset="0"/>
                <a:cs typeface="Times New Roman" panose="02020603050405020304" pitchFamily="18" charset="0"/>
              </a:rPr>
              <a:t>ia</a:t>
            </a: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 the best model</a:t>
            </a:r>
            <a:endParaRPr lang="en-IN" b="1" dirty="0">
              <a:latin typeface="Franklin Gothic Demi" panose="020B07030201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effectLst/>
                <a:latin typeface="Franklin Gothic Demi" panose="020B0703020102020204" pitchFamily="34" charset="0"/>
                <a:ea typeface="Calibri" panose="020F0502020204030204" pitchFamily="34" charset="0"/>
                <a:cs typeface="Times New Roman" panose="02020603050405020304" pitchFamily="18" charset="0"/>
              </a:rPr>
              <a:t>i</a:t>
            </a: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 found </a:t>
            </a:r>
            <a:r>
              <a:rPr lang="en-IN" sz="1800" b="1" dirty="0" err="1">
                <a:effectLst/>
                <a:latin typeface="Franklin Gothic Demi" panose="020B0703020102020204" pitchFamily="34" charset="0"/>
                <a:ea typeface="Calibri" panose="020F0502020204030204" pitchFamily="34" charset="0"/>
                <a:cs typeface="Times New Roman" panose="02020603050405020304" pitchFamily="18" charset="0"/>
              </a:rPr>
              <a:t>DecisionTreeRegressor</a:t>
            </a: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 as the best model with 92.08% r2_score and the difference between r2_score and cross validation score is </a:t>
            </a:r>
            <a:r>
              <a:rPr lang="en-IN" b="1" dirty="0">
                <a:latin typeface="Franklin Gothic Demi" panose="020B0703020102020204" pitchFamily="34" charset="0"/>
                <a:ea typeface="Calibri" panose="020F0502020204030204" pitchFamily="34" charset="0"/>
                <a:cs typeface="Times New Roman" panose="02020603050405020304" pitchFamily="18" charset="0"/>
              </a:rPr>
              <a:t>3.20</a:t>
            </a:r>
            <a:r>
              <a:rPr lang="en-IN" sz="1800" b="1" dirty="0">
                <a:effectLst/>
                <a:latin typeface="Franklin Gothic Demi" panose="020B0703020102020204" pitchFamily="34" charset="0"/>
                <a:ea typeface="Calibri" panose="020F0502020204030204" pitchFamily="34" charset="0"/>
                <a:cs typeface="Times New Roman" panose="02020603050405020304" pitchFamily="18" charset="0"/>
              </a:rPr>
              <a:t>%.</a:t>
            </a:r>
            <a:endParaRPr lang="en-IN" sz="1800" dirty="0">
              <a:effectLst/>
              <a:latin typeface="Franklin Gothic Demi" panose="020B0703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211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704245" y="132798"/>
            <a:ext cx="10353762" cy="671915"/>
          </a:xfrm>
        </p:spPr>
        <p:txBody>
          <a:bodyPr>
            <a:normAutofit/>
          </a:bodyPr>
          <a:lstStyle/>
          <a:p>
            <a:r>
              <a:rPr lang="en-IN" sz="4000" u="sng" dirty="0">
                <a:solidFill>
                  <a:srgbClr val="FF0000"/>
                </a:solidFill>
                <a:latin typeface="Algerian" panose="04020705040A02060702" pitchFamily="82" charset="0"/>
              </a:rPr>
              <a:t>Hyper Parameter Tunning:</a:t>
            </a:r>
          </a:p>
        </p:txBody>
      </p:sp>
      <p:pic>
        <p:nvPicPr>
          <p:cNvPr id="4" name="Content Placeholder 3">
            <a:extLst>
              <a:ext uri="{FF2B5EF4-FFF2-40B4-BE49-F238E27FC236}">
                <a16:creationId xmlns:a16="http://schemas.microsoft.com/office/drawing/2014/main" id="{4DE55A21-E353-AED3-5DF2-989DA673676E}"/>
              </a:ext>
            </a:extLst>
          </p:cNvPr>
          <p:cNvPicPr>
            <a:picLocks noGrp="1" noChangeAspect="1"/>
          </p:cNvPicPr>
          <p:nvPr>
            <p:ph idx="1"/>
          </p:nvPr>
        </p:nvPicPr>
        <p:blipFill>
          <a:blip r:embed="rId2"/>
          <a:stretch>
            <a:fillRect/>
          </a:stretch>
        </p:blipFill>
        <p:spPr>
          <a:xfrm>
            <a:off x="1898374" y="995831"/>
            <a:ext cx="8204752" cy="2600325"/>
          </a:xfrm>
        </p:spPr>
      </p:pic>
      <p:sp>
        <p:nvSpPr>
          <p:cNvPr id="9" name="TextBox 8">
            <a:extLst>
              <a:ext uri="{FF2B5EF4-FFF2-40B4-BE49-F238E27FC236}">
                <a16:creationId xmlns:a16="http://schemas.microsoft.com/office/drawing/2014/main" id="{33005269-F727-4362-A92C-06D6E19E5867}"/>
              </a:ext>
            </a:extLst>
          </p:cNvPr>
          <p:cNvSpPr txBox="1"/>
          <p:nvPr/>
        </p:nvSpPr>
        <p:spPr>
          <a:xfrm>
            <a:off x="1428750" y="5882774"/>
            <a:ext cx="9900591" cy="671915"/>
          </a:xfrm>
          <a:prstGeom prst="rect">
            <a:avLst/>
          </a:prstGeom>
          <a:noFill/>
        </p:spPr>
        <p:txBody>
          <a:bodyPr wrap="square">
            <a:spAutoFit/>
          </a:bodyPr>
          <a:lstStyle/>
          <a:p>
            <a:pPr marL="342900" indent="-342900">
              <a:lnSpc>
                <a:spcPct val="107000"/>
              </a:lnSpc>
              <a:spcAft>
                <a:spcPts val="800"/>
              </a:spcAft>
              <a:buFont typeface="Symbol" panose="05050102010706020507" pitchFamily="18" charset="2"/>
              <a:buChar char=""/>
            </a:pPr>
            <a:r>
              <a:rPr lang="en-IN" b="1" dirty="0">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b="1" dirty="0" err="1">
                <a:latin typeface="Century" panose="02040604050505020304" pitchFamily="18" charset="0"/>
                <a:ea typeface="Calibri" panose="020F0502020204030204" pitchFamily="34" charset="0"/>
                <a:cs typeface="Times New Roman" panose="02020603050405020304" pitchFamily="18" charset="0"/>
              </a:rPr>
              <a:t>incresed</a:t>
            </a:r>
            <a:r>
              <a:rPr lang="en-IN" b="1" dirty="0">
                <a:latin typeface="Century" panose="02040604050505020304" pitchFamily="18" charset="0"/>
                <a:ea typeface="Calibri" panose="020F0502020204030204" pitchFamily="34" charset="0"/>
                <a:cs typeface="Times New Roman" panose="02020603050405020304" pitchFamily="18" charset="0"/>
              </a:rPr>
              <a:t> my model accuracy from 91.79% to 92.29%.</a:t>
            </a:r>
            <a:endParaRPr lang="en-IN" sz="1400" dirty="0">
              <a:latin typeface="Century" panose="020406040505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02703E7D-6F00-B2AF-01C6-DB3CC81DDFD5}"/>
              </a:ext>
            </a:extLst>
          </p:cNvPr>
          <p:cNvPicPr>
            <a:picLocks noChangeAspect="1"/>
          </p:cNvPicPr>
          <p:nvPr/>
        </p:nvPicPr>
        <p:blipFill>
          <a:blip r:embed="rId3"/>
          <a:stretch>
            <a:fillRect/>
          </a:stretch>
        </p:blipFill>
        <p:spPr>
          <a:xfrm>
            <a:off x="961308" y="3739350"/>
            <a:ext cx="10269383" cy="2143424"/>
          </a:xfrm>
          <a:prstGeom prst="rect">
            <a:avLst/>
          </a:prstGeom>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CE1AD-925B-B2A6-348F-68B86E829071}"/>
              </a:ext>
            </a:extLst>
          </p:cNvPr>
          <p:cNvSpPr txBox="1"/>
          <p:nvPr/>
        </p:nvSpPr>
        <p:spPr>
          <a:xfrm>
            <a:off x="219076" y="215384"/>
            <a:ext cx="11553824" cy="523220"/>
          </a:xfrm>
          <a:prstGeom prst="rect">
            <a:avLst/>
          </a:prstGeom>
          <a:noFill/>
        </p:spPr>
        <p:txBody>
          <a:bodyPr wrap="square">
            <a:spAutoFit/>
          </a:bodyPr>
          <a:lstStyle/>
          <a:p>
            <a:pPr algn="ctr">
              <a:spcBef>
                <a:spcPts val="300"/>
              </a:spcBef>
              <a:spcAft>
                <a:spcPts val="800"/>
              </a:spcAft>
            </a:pPr>
            <a:r>
              <a:rPr lang="en-US" sz="2800" u="sng" dirty="0">
                <a:solidFill>
                  <a:srgbClr val="FF0000"/>
                </a:solidFill>
                <a:latin typeface="Algerian" panose="04020705040A02060702" pitchFamily="82" charset="0"/>
              </a:rPr>
              <a:t>Saving the model and predictions from saved best model.</a:t>
            </a:r>
          </a:p>
        </p:txBody>
      </p:sp>
      <p:pic>
        <p:nvPicPr>
          <p:cNvPr id="5" name="Picture 4">
            <a:extLst>
              <a:ext uri="{FF2B5EF4-FFF2-40B4-BE49-F238E27FC236}">
                <a16:creationId xmlns:a16="http://schemas.microsoft.com/office/drawing/2014/main" id="{5997C541-42BC-D067-6440-CB78BD38E1D1}"/>
              </a:ext>
            </a:extLst>
          </p:cNvPr>
          <p:cNvPicPr>
            <a:picLocks noChangeAspect="1"/>
          </p:cNvPicPr>
          <p:nvPr/>
        </p:nvPicPr>
        <p:blipFill>
          <a:blip r:embed="rId2"/>
          <a:stretch>
            <a:fillRect/>
          </a:stretch>
        </p:blipFill>
        <p:spPr>
          <a:xfrm>
            <a:off x="619125" y="1119082"/>
            <a:ext cx="10868025" cy="1514686"/>
          </a:xfrm>
          <a:prstGeom prst="rect">
            <a:avLst/>
          </a:prstGeom>
        </p:spPr>
      </p:pic>
      <p:pic>
        <p:nvPicPr>
          <p:cNvPr id="7" name="Picture 6">
            <a:extLst>
              <a:ext uri="{FF2B5EF4-FFF2-40B4-BE49-F238E27FC236}">
                <a16:creationId xmlns:a16="http://schemas.microsoft.com/office/drawing/2014/main" id="{0F8AB88B-5C95-0FF3-53C3-3B70B06A18AB}"/>
              </a:ext>
            </a:extLst>
          </p:cNvPr>
          <p:cNvPicPr>
            <a:picLocks noChangeAspect="1"/>
          </p:cNvPicPr>
          <p:nvPr/>
        </p:nvPicPr>
        <p:blipFill>
          <a:blip r:embed="rId3"/>
          <a:stretch>
            <a:fillRect/>
          </a:stretch>
        </p:blipFill>
        <p:spPr>
          <a:xfrm>
            <a:off x="619125" y="2633768"/>
            <a:ext cx="10868025" cy="1667108"/>
          </a:xfrm>
          <a:prstGeom prst="rect">
            <a:avLst/>
          </a:prstGeom>
        </p:spPr>
      </p:pic>
      <p:sp>
        <p:nvSpPr>
          <p:cNvPr id="11" name="TextBox 10">
            <a:extLst>
              <a:ext uri="{FF2B5EF4-FFF2-40B4-BE49-F238E27FC236}">
                <a16:creationId xmlns:a16="http://schemas.microsoft.com/office/drawing/2014/main" id="{00F9E092-5029-9A49-5F8C-3A88D58EDC2D}"/>
              </a:ext>
            </a:extLst>
          </p:cNvPr>
          <p:cNvSpPr txBox="1"/>
          <p:nvPr/>
        </p:nvSpPr>
        <p:spPr>
          <a:xfrm>
            <a:off x="2505075" y="4847284"/>
            <a:ext cx="6096000"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1673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04775" y="200025"/>
            <a:ext cx="11982450" cy="959768"/>
          </a:xfrm>
        </p:spPr>
        <p:txBody>
          <a:bodyPr>
            <a:normAutofit/>
          </a:bodyPr>
          <a:lstStyle/>
          <a:p>
            <a:r>
              <a:rPr lang="en-IN" sz="3200" u="sng" dirty="0">
                <a:solidFill>
                  <a:srgbClr val="FF0000"/>
                </a:solidFill>
                <a:latin typeface="Algerian" panose="04020705040A02060702" pitchFamily="82" charset="0"/>
              </a:rPr>
              <a:t>Ploting the predicted values v/s actual values:</a:t>
            </a:r>
          </a:p>
        </p:txBody>
      </p:sp>
      <p:pic>
        <p:nvPicPr>
          <p:cNvPr id="4" name="Picture 3">
            <a:extLst>
              <a:ext uri="{FF2B5EF4-FFF2-40B4-BE49-F238E27FC236}">
                <a16:creationId xmlns:a16="http://schemas.microsoft.com/office/drawing/2014/main"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143447" y="1268760"/>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2D63B2-4E63-4FE3-A5B6-AA82255480F9}"/>
              </a:ext>
            </a:extLst>
          </p:cNvPr>
          <p:cNvSpPr txBox="1"/>
          <p:nvPr/>
        </p:nvSpPr>
        <p:spPr>
          <a:xfrm>
            <a:off x="1143447" y="5888046"/>
            <a:ext cx="10801200" cy="671915"/>
          </a:xfrm>
          <a:prstGeom prst="rect">
            <a:avLst/>
          </a:prstGeom>
          <a:noFill/>
        </p:spPr>
        <p:txBody>
          <a:bodyPr wrap="square">
            <a:spAutoFit/>
          </a:bodyPr>
          <a:lstStyle/>
          <a:p>
            <a:pPr marL="342900" indent="-342900">
              <a:lnSpc>
                <a:spcPct val="107000"/>
              </a:lnSpc>
              <a:spcAft>
                <a:spcPts val="800"/>
              </a:spcAft>
              <a:buFont typeface="Symbol" panose="05050102010706020507" pitchFamily="18" charset="2"/>
              <a:buChar char=""/>
            </a:pPr>
            <a:r>
              <a:rPr lang="en-IN" b="1" dirty="0">
                <a:latin typeface="Franklin Gothic Demi" panose="020B0703020102020204" pitchFamily="34"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latin typeface="Franklin Gothic Demi" panose="020B0703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181100" y="123825"/>
            <a:ext cx="9829799" cy="885825"/>
          </a:xfrm>
        </p:spPr>
        <p:txBody>
          <a:bodyPr>
            <a:normAutofit/>
          </a:bodyPr>
          <a:lstStyle/>
          <a:p>
            <a:r>
              <a:rPr lang="en-IN" sz="3600" u="sng" dirty="0">
                <a:solidFill>
                  <a:srgbClr val="FF0000"/>
                </a:solidFill>
                <a:latin typeface="Algerian" panose="04020705040A02060702" pitchFamily="82" charset="0"/>
              </a:rPr>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219075" y="1009650"/>
            <a:ext cx="11506200"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600" dirty="0" err="1">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analyze</a:t>
            </a: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6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6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6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a:xfrm>
            <a:off x="704245" y="188640"/>
            <a:ext cx="10353762" cy="1257300"/>
          </a:xfrm>
        </p:spPr>
        <p:txBody>
          <a:bodyPr/>
          <a:lstStyle/>
          <a:p>
            <a:r>
              <a:rPr lang="en-IN" u="sng" dirty="0">
                <a:solidFill>
                  <a:srgbClr val="FF0000"/>
                </a:solidFill>
                <a:latin typeface="Algerian" panose="04020705040A02060702" pitchFamily="82" charset="0"/>
              </a:rPr>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819152" y="1445940"/>
            <a:ext cx="9829799" cy="4680520"/>
          </a:xfrm>
        </p:spPr>
        <p:txBody>
          <a:bodyPr>
            <a:normAutofit fontScale="25000" lnSpcReduction="20000"/>
          </a:bodyPr>
          <a:lstStyle/>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Overview.</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Problem Statement.</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Importance of Used Car price prediction.</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Exploratory data analysis.</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Visualizations.</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Analysis.</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Data cleaning steps.</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Model Building.</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Hyper Parameter Tunning.</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Saving the model and predictions from saved best model.</a:t>
            </a:r>
          </a:p>
          <a:p>
            <a:pPr>
              <a:spcBef>
                <a:spcPts val="300"/>
              </a:spcBef>
              <a:spcAft>
                <a:spcPts val="800"/>
              </a:spcAft>
              <a:buFont typeface="Wingdings" panose="05000000000000000000" pitchFamily="2" charset="2"/>
              <a:buChar char="Ø"/>
            </a:pPr>
            <a:r>
              <a:rPr lang="en-US" sz="6400" dirty="0">
                <a:solidFill>
                  <a:schemeClr val="tx2"/>
                </a:solidFill>
                <a:latin typeface="Franklin Gothic Demi" panose="020B0703020102020204" pitchFamily="34"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8EBB16-BF87-4556-B422-D4FECD5A5331}"/>
              </a:ext>
            </a:extLst>
          </p:cNvPr>
          <p:cNvSpPr txBox="1"/>
          <p:nvPr/>
        </p:nvSpPr>
        <p:spPr>
          <a:xfrm>
            <a:off x="1570809" y="0"/>
            <a:ext cx="6093822" cy="5016758"/>
          </a:xfrm>
          <a:prstGeom prst="rect">
            <a:avLst/>
          </a:prstGeom>
          <a:noFill/>
        </p:spPr>
        <p:txBody>
          <a:bodyPr wrap="square">
            <a:spAutoFit/>
          </a:bodyPr>
          <a:lstStyle/>
          <a:p>
            <a:r>
              <a:rPr lang="en-US" sz="6600" dirty="0">
                <a:latin typeface="Arial Black" panose="020B0A04020102020204" pitchFamily="34" charset="0"/>
              </a:rPr>
              <a:t>          </a:t>
            </a:r>
            <a:r>
              <a:rPr lang="en-US" sz="6600" u="dottedHeavy" dirty="0">
                <a:solidFill>
                  <a:srgbClr val="FF0000"/>
                </a:solidFill>
                <a:latin typeface="Arial Black" panose="020B0A04020102020204" pitchFamily="34" charset="0"/>
              </a:rPr>
              <a:t>THANK</a:t>
            </a:r>
            <a:r>
              <a:rPr lang="en-US" dirty="0">
                <a:latin typeface="Arial Black" panose="020B0A04020102020204" pitchFamily="34" charset="0"/>
              </a:rPr>
              <a:t>                               </a:t>
            </a:r>
          </a:p>
          <a:p>
            <a:endParaRPr lang="en-US" dirty="0"/>
          </a:p>
          <a:p>
            <a:endParaRPr lang="en-US" dirty="0"/>
          </a:p>
          <a:p>
            <a:endParaRPr lang="en-US" dirty="0"/>
          </a:p>
          <a:p>
            <a:endParaRPr lang="en-US" dirty="0"/>
          </a:p>
          <a:p>
            <a:endParaRPr lang="en-US" dirty="0"/>
          </a:p>
          <a:p>
            <a:endParaRPr lang="en-US" dirty="0"/>
          </a:p>
          <a:p>
            <a:r>
              <a:rPr lang="en-US" sz="8000" dirty="0">
                <a:latin typeface="Arial Black" panose="020B0A04020102020204" pitchFamily="34" charset="0"/>
              </a:rPr>
              <a:t> YOU</a:t>
            </a:r>
            <a:endParaRPr lang="en-IN" sz="8000" dirty="0">
              <a:latin typeface="Arial Black" panose="020B0A04020102020204" pitchFamily="34" charset="0"/>
            </a:endParaRPr>
          </a:p>
        </p:txBody>
      </p:sp>
      <p:pic>
        <p:nvPicPr>
          <p:cNvPr id="5" name="Picture 4">
            <a:extLst>
              <a:ext uri="{FF2B5EF4-FFF2-40B4-BE49-F238E27FC236}">
                <a16:creationId xmlns:a16="http://schemas.microsoft.com/office/drawing/2014/main" id="{DF32D268-47BA-4E4A-9CDB-74A9218E0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720" y="2250538"/>
            <a:ext cx="4701286" cy="1672739"/>
          </a:xfrm>
          <a:prstGeom prst="rect">
            <a:avLst/>
          </a:prstGeom>
        </p:spPr>
      </p:pic>
    </p:spTree>
    <p:extLst>
      <p:ext uri="{BB962C8B-B14F-4D97-AF65-F5344CB8AC3E}">
        <p14:creationId xmlns:p14="http://schemas.microsoft.com/office/powerpoint/2010/main" val="1339982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Title Lorem Ipsum </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619622974"/>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a:xfrm>
            <a:off x="751870" y="323850"/>
            <a:ext cx="10353762" cy="1257300"/>
          </a:xfrm>
        </p:spPr>
        <p:txBody>
          <a:bodyPr/>
          <a:lstStyle/>
          <a:p>
            <a:r>
              <a:rPr lang="en-IN" u="sng" dirty="0">
                <a:solidFill>
                  <a:srgbClr val="FF0000"/>
                </a:solidFill>
                <a:latin typeface="Algerian" panose="04020705040A02060702" pitchFamily="82" charset="0"/>
              </a:rPr>
              <a:t>Overview</a:t>
            </a:r>
            <a:r>
              <a:rPr lang="en-IN" dirty="0">
                <a:solidFill>
                  <a:srgbClr val="FF0000"/>
                </a:solidFill>
              </a:rPr>
              <a:t>:</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marL="36900" indent="0">
              <a:buNone/>
            </a:pPr>
            <a:r>
              <a:rPr lang="en-US" sz="2400" dirty="0">
                <a:latin typeface="Century" panose="02040604050505020304" pitchFamily="18" charset="0"/>
              </a:rPr>
              <a:t>- </a:t>
            </a:r>
            <a:r>
              <a:rPr lang="en-US" sz="1800" dirty="0">
                <a:latin typeface="Franklin Gothic Demi" panose="020B0703020102020204" pitchFamily="34" charset="0"/>
              </a:rPr>
              <a:t>In this particular presentation we will be looking on:</a:t>
            </a:r>
          </a:p>
          <a:p>
            <a:pPr lvl="1"/>
            <a:r>
              <a:rPr lang="en-US" sz="1800" dirty="0">
                <a:solidFill>
                  <a:schemeClr val="tx2"/>
                </a:solidFill>
                <a:latin typeface="Franklin Gothic Demi" panose="020B0703020102020204" pitchFamily="34" charset="0"/>
              </a:rPr>
              <a:t>How did I  analyze the dataset of Used Car Price Prediction.</a:t>
            </a:r>
          </a:p>
          <a:p>
            <a:pPr lvl="1"/>
            <a:r>
              <a:rPr lang="en-US" sz="1800" dirty="0">
                <a:solidFill>
                  <a:schemeClr val="tx2"/>
                </a:solidFill>
                <a:latin typeface="Franklin Gothic Demi" panose="020B0703020102020204" pitchFamily="34" charset="0"/>
              </a:rPr>
              <a:t>What are the EDA </a:t>
            </a:r>
            <a:r>
              <a:rPr lang="en-US" sz="1800" dirty="0">
                <a:latin typeface="Franklin Gothic Demi" panose="020B0703020102020204" pitchFamily="34" charset="0"/>
              </a:rPr>
              <a:t>steps I took for </a:t>
            </a:r>
            <a:r>
              <a:rPr lang="en-US" sz="1800" dirty="0">
                <a:solidFill>
                  <a:schemeClr val="tx2"/>
                </a:solidFill>
                <a:latin typeface="Franklin Gothic Demi" panose="020B0703020102020204" pitchFamily="34" charset="0"/>
              </a:rPr>
              <a:t> cleaning the dataset.</a:t>
            </a:r>
          </a:p>
          <a:p>
            <a:pPr lvl="1"/>
            <a:r>
              <a:rPr lang="en-US" sz="1800" dirty="0">
                <a:solidFill>
                  <a:schemeClr val="tx2"/>
                </a:solidFill>
                <a:latin typeface="Franklin Gothic Demi" panose="020B0703020102020204" pitchFamily="34" charset="0"/>
              </a:rPr>
              <a:t>Overall analysis on the problem.</a:t>
            </a:r>
          </a:p>
          <a:p>
            <a:pPr lvl="1"/>
            <a:r>
              <a:rPr lang="en-US" sz="1800" dirty="0">
                <a:solidFill>
                  <a:schemeClr val="tx2"/>
                </a:solidFill>
                <a:latin typeface="Franklin Gothic Demi" panose="020B0703020102020204" pitchFamily="34" charset="0"/>
              </a:rPr>
              <a:t>Model building from cleaned dataset.</a:t>
            </a:r>
          </a:p>
          <a:p>
            <a:pPr lvl="1"/>
            <a:r>
              <a:rPr lang="en-US" sz="1800" dirty="0">
                <a:solidFill>
                  <a:schemeClr val="tx2"/>
                </a:solidFill>
                <a:latin typeface="Franklin Gothic Demi" panose="020B0703020102020204" pitchFamily="34"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628045" y="219075"/>
            <a:ext cx="10353762" cy="1057275"/>
          </a:xfrm>
        </p:spPr>
        <p:txBody>
          <a:bodyPr>
            <a:normAutofit/>
          </a:bodyPr>
          <a:lstStyle/>
          <a:p>
            <a:r>
              <a:rPr lang="en-IN" sz="4000" dirty="0">
                <a:solidFill>
                  <a:srgbClr val="FF0000"/>
                </a:solidFill>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485775" y="1276350"/>
            <a:ext cx="10772775" cy="5040560"/>
          </a:xfrm>
        </p:spPr>
        <p:txBody>
          <a:bodyPr>
            <a:normAutofit lnSpcReduction="10000"/>
          </a:bodyPr>
          <a:lstStyle/>
          <a:p>
            <a:pPr>
              <a:buFont typeface="Wingdings" panose="05000000000000000000" pitchFamily="2" charset="2"/>
              <a:buChar char="ü"/>
            </a:pPr>
            <a:r>
              <a:rPr lang="en-US" sz="1800" dirty="0">
                <a:latin typeface="Franklin Gothic Demi" panose="020B0703020102020204" pitchFamily="34"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Franklin Gothic Demi" panose="020B0703020102020204" pitchFamily="34"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Franklin Gothic Demi" panose="020B0703020102020204" pitchFamily="34" charset="0"/>
              </a:rPr>
              <a:t>Olx</a:t>
            </a:r>
            <a:r>
              <a:rPr lang="en-US" sz="1800" dirty="0">
                <a:latin typeface="Franklin Gothic Demi" panose="020B0703020102020204" pitchFamily="34" charset="0"/>
              </a:rPr>
              <a:t>, </a:t>
            </a:r>
            <a:r>
              <a:rPr lang="en-US" sz="1800" dirty="0" err="1">
                <a:latin typeface="Franklin Gothic Demi" panose="020B0703020102020204" pitchFamily="34" charset="0"/>
              </a:rPr>
              <a:t>cardekho</a:t>
            </a:r>
            <a:r>
              <a:rPr lang="en-US" sz="1800" dirty="0">
                <a:latin typeface="Franklin Gothic Demi" panose="020B0703020102020204" pitchFamily="34"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Franklin Gothic Demi" panose="020B0703020102020204" pitchFamily="34"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352553" y="261789"/>
            <a:ext cx="9829798" cy="1081236"/>
          </a:xfrm>
        </p:spPr>
        <p:txBody>
          <a:bodyPr>
            <a:normAutofit/>
          </a:bodyPr>
          <a:lstStyle/>
          <a:p>
            <a:r>
              <a:rPr lang="en-IN" sz="3600" dirty="0">
                <a:solidFill>
                  <a:srgbClr val="FF0000"/>
                </a:solidFill>
                <a:latin typeface="Algerian" panose="04020705040A02060702" pitchFamily="82" charset="0"/>
              </a:rPr>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806915" y="1860834"/>
            <a:ext cx="7568519" cy="2740896"/>
          </a:xfrm>
        </p:spPr>
        <p:txBody>
          <a:bodyPr>
            <a:normAutofit lnSpcReduction="10000"/>
          </a:bodyPr>
          <a:lstStyle/>
          <a:p>
            <a:pPr>
              <a:buFont typeface="Wingdings" panose="05000000000000000000" pitchFamily="2" charset="2"/>
              <a:buChar char="ü"/>
            </a:pPr>
            <a:r>
              <a:rPr lang="en-IN" sz="2000" dirty="0">
                <a:solidFill>
                  <a:schemeClr val="tx1"/>
                </a:solidFill>
                <a:latin typeface="Franklin Gothic Demi" panose="020B0703020102020204" pitchFamily="34" charset="0"/>
              </a:rPr>
              <a:t> That is amazing concept </a:t>
            </a:r>
            <a:r>
              <a:rPr lang="en-US" sz="2000" dirty="0">
                <a:solidFill>
                  <a:schemeClr val="tx1"/>
                </a:solidFill>
                <a:effectLst/>
                <a:latin typeface="Franklin Gothic Demi" panose="020B0703020102020204" pitchFamily="34" charset="0"/>
              </a:rPr>
              <a:t>The highly  increased prices of new cars and the financial incapability of the customers to buy them with the according with the budget, Used Car sales are on a </a:t>
            </a:r>
            <a:r>
              <a:rPr lang="en-US" sz="2000" b="1" dirty="0">
                <a:solidFill>
                  <a:schemeClr val="tx1"/>
                </a:solidFill>
                <a:effectLst/>
                <a:latin typeface="Franklin Gothic Demi" panose="020B0703020102020204" pitchFamily="34" charset="0"/>
              </a:rPr>
              <a:t>global increase</a:t>
            </a:r>
            <a:r>
              <a:rPr lang="en-US" sz="2000" dirty="0">
                <a:solidFill>
                  <a:schemeClr val="tx1"/>
                </a:solidFill>
                <a:effectLst/>
                <a:latin typeface="Franklin Gothic Demi" panose="020B0703020102020204" pitchFamily="34" charset="0"/>
              </a:rPr>
              <a:t>. Therefore, there is an urgent need for a Used Car Price Prediction system which effectively determines the worthiness of the car using a variety of features. It will show the budget friendly cars with the according to the market price.</a:t>
            </a:r>
            <a:endParaRPr lang="en-IN" sz="2000" dirty="0">
              <a:solidFill>
                <a:schemeClr val="tx1"/>
              </a:solidFill>
              <a:latin typeface="Franklin Gothic Demi" panose="020B0703020102020204" pitchFamily="34" charset="0"/>
            </a:endParaRPr>
          </a:p>
        </p:txBody>
      </p:sp>
      <p:sp>
        <p:nvSpPr>
          <p:cNvPr id="5" name="Content Placeholder 4">
            <a:extLst>
              <a:ext uri="{FF2B5EF4-FFF2-40B4-BE49-F238E27FC236}">
                <a16:creationId xmlns:a16="http://schemas.microsoft.com/office/drawing/2014/main" id="{1FEFF07E-9E58-BC20-7A8C-C77F556C3779}"/>
              </a:ext>
            </a:extLst>
          </p:cNvPr>
          <p:cNvSpPr>
            <a:spLocks noGrp="1"/>
          </p:cNvSpPr>
          <p:nvPr>
            <p:ph sz="half" idx="2"/>
          </p:nvPr>
        </p:nvSpPr>
        <p:spPr>
          <a:xfrm>
            <a:off x="11182351" y="882652"/>
            <a:ext cx="218557" cy="460373"/>
          </a:xfrm>
        </p:spPr>
        <p:txBody>
          <a:bodyPr>
            <a:normAutofit lnSpcReduction="10000"/>
          </a:bodyPr>
          <a:lstStyle/>
          <a:p>
            <a:pPr marL="36900" indent="0">
              <a:buNone/>
            </a:pPr>
            <a:endParaRPr lang="en-IN" dirty="0"/>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a:xfrm>
            <a:off x="593755" y="199732"/>
            <a:ext cx="10353762" cy="1261872"/>
          </a:xfrm>
        </p:spPr>
        <p:txBody>
          <a:bodyPr>
            <a:normAutofit/>
          </a:bodyPr>
          <a:lstStyle/>
          <a:p>
            <a:r>
              <a:rPr lang="en-IN" sz="2800" u="sng" dirty="0">
                <a:solidFill>
                  <a:srgbClr val="FF0000"/>
                </a:solidFill>
                <a:latin typeface="Algerian" panose="04020705040A02060702" pitchFamily="82" charset="0"/>
              </a:rPr>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9755" y="1984248"/>
            <a:ext cx="8902019" cy="2816352"/>
          </a:xfrm>
        </p:spPr>
        <p:txBody>
          <a:bodyPr>
            <a:normAutofit fontScale="25000" lnSpcReduction="20000"/>
          </a:bodyPr>
          <a:lstStyle/>
          <a:p>
            <a:pPr>
              <a:buFont typeface="Wingdings" panose="05000000000000000000" pitchFamily="2" charset="2"/>
              <a:buChar char="ü"/>
            </a:pPr>
            <a:r>
              <a:rPr lang="en-IN" sz="7200" dirty="0">
                <a:solidFill>
                  <a:schemeClr val="tx1"/>
                </a:solidFill>
                <a:latin typeface="Century" panose="02040604050505020304" pitchFamily="18" charset="0"/>
              </a:rPr>
              <a:t> </a:t>
            </a:r>
            <a:r>
              <a:rPr lang="en-IN" sz="7200" spc="-5"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72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sp>
        <p:nvSpPr>
          <p:cNvPr id="5" name="Content Placeholder 4">
            <a:extLst>
              <a:ext uri="{FF2B5EF4-FFF2-40B4-BE49-F238E27FC236}">
                <a16:creationId xmlns:a16="http://schemas.microsoft.com/office/drawing/2014/main" id="{71253BED-EDFB-9603-98BE-53E9385B570F}"/>
              </a:ext>
            </a:extLst>
          </p:cNvPr>
          <p:cNvSpPr>
            <a:spLocks noGrp="1"/>
          </p:cNvSpPr>
          <p:nvPr>
            <p:ph sz="half" idx="2"/>
          </p:nvPr>
        </p:nvSpPr>
        <p:spPr>
          <a:xfrm flipH="1">
            <a:off x="10947517" y="5815328"/>
            <a:ext cx="45719" cy="45719"/>
          </a:xfrm>
        </p:spPr>
        <p:txBody>
          <a:bodyPr>
            <a:normAutofit fontScale="25000" lnSpcReduction="20000"/>
          </a:bodyPr>
          <a:lstStyle/>
          <a:p>
            <a:endParaRPr lang="en-IN"/>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a:xfrm>
            <a:off x="828070" y="344066"/>
            <a:ext cx="10353762" cy="1257300"/>
          </a:xfrm>
        </p:spPr>
        <p:txBody>
          <a:bodyPr>
            <a:normAutofit/>
          </a:bodyPr>
          <a:lstStyle/>
          <a:p>
            <a:r>
              <a:rPr lang="en-IN" sz="3600" u="sng" dirty="0">
                <a:solidFill>
                  <a:srgbClr val="FF0000"/>
                </a:solidFill>
                <a:latin typeface="Algerian" panose="04020705040A02060702" pitchFamily="82" charset="0"/>
              </a:rPr>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34131" y="1601366"/>
            <a:ext cx="9829799" cy="4912568"/>
          </a:xfrm>
        </p:spPr>
        <p:txBody>
          <a:bodyPr>
            <a:noAutofit/>
          </a:bodyPr>
          <a:lstStyle/>
          <a:p>
            <a:pPr indent="-342900">
              <a:lnSpc>
                <a:spcPct val="107000"/>
              </a:lnSpc>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 First step I have scrapped all the required information from </a:t>
            </a:r>
            <a:r>
              <a:rPr lang="en-IN" sz="1800" dirty="0" err="1">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cardekho</a:t>
            </a:r>
            <a:r>
              <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 website with the with </a:t>
            </a:r>
            <a:r>
              <a:rPr lang="en-IN" sz="1800" dirty="0" err="1">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chromedriver</a:t>
            </a:r>
            <a:r>
              <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a:t>
            </a:r>
          </a:p>
          <a:p>
            <a:pPr indent="-342900">
              <a:lnSpc>
                <a:spcPct val="107000"/>
              </a:lnSpc>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I have imported required and necessary libraries and I have imported the dataset which was in excel format. </a:t>
            </a:r>
          </a:p>
          <a:p>
            <a:pPr indent="-342900">
              <a:lnSpc>
                <a:spcPct val="107000"/>
              </a:lnSpc>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rPr>
              <a:t>After that I did all th</a:t>
            </a: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e  statistical analysis like checking shape, columns, </a:t>
            </a:r>
            <a:r>
              <a:rPr lang="en-IN" sz="1800" dirty="0" err="1">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nunique</a:t>
            </a: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value counts, info etc….. </a:t>
            </a:r>
            <a:endPar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I have also dropped Unnamed:0, </a:t>
            </a:r>
            <a:r>
              <a:rPr lang="en-IN" sz="1800" dirty="0" err="1">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cargo_volume</a:t>
            </a: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and </a:t>
            </a:r>
            <a:r>
              <a:rPr lang="en-IN" sz="1800" dirty="0" err="1">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Insp_score</a:t>
            </a: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column as I found they are useless. </a:t>
            </a:r>
          </a:p>
          <a:p>
            <a:pPr indent="-342900">
              <a:lnSpc>
                <a:spcPct val="107000"/>
              </a:lnSpc>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a:p>
            <a:pPr indent="-342900">
              <a:lnSpc>
                <a:spcPct val="107000"/>
              </a:lnSpc>
              <a:spcAft>
                <a:spcPts val="800"/>
              </a:spcAft>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usefull</a:t>
            </a: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information from the raw dataset.</a:t>
            </a:r>
          </a:p>
          <a:p>
            <a:pPr indent="-342900">
              <a:lnSpc>
                <a:spcPct val="107000"/>
              </a:lnSpc>
              <a:spcAft>
                <a:spcPts val="800"/>
              </a:spcAft>
              <a:buFont typeface="Wingdings" panose="05000000000000000000" pitchFamily="2" charset="2"/>
              <a:buChar char=""/>
            </a:pPr>
            <a:r>
              <a:rPr lang="en-IN" sz="1800" dirty="0">
                <a:solidFill>
                  <a:schemeClr val="tx1"/>
                </a:solidFill>
                <a:effectLst/>
                <a:latin typeface="Franklin Gothic Demi" panose="020B0703020102020204" pitchFamily="34" charset="0"/>
                <a:ea typeface="Calibri" panose="020F0502020204030204" pitchFamily="34" charset="0"/>
                <a:cs typeface="Calibri" panose="020F0502020204030204" pitchFamily="34" charset="0"/>
              </a:rPr>
              <a:t> Thinking that this data will help us more than raw data.</a:t>
            </a:r>
            <a:endParaRPr lang="en-IN" sz="1800" dirty="0">
              <a:solidFill>
                <a:schemeClr val="tx1"/>
              </a:solidFill>
              <a:effectLst/>
              <a:latin typeface="Franklin Gothic Demi" panose="020B07030201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D09E36E-3509-CD58-07C2-F07D3EA5C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75241"/>
            <a:ext cx="12039600" cy="5734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E2FDB0-0C03-6F3C-3F74-57BA7073D23F}"/>
              </a:ext>
            </a:extLst>
          </p:cNvPr>
          <p:cNvSpPr txBox="1"/>
          <p:nvPr/>
        </p:nvSpPr>
        <p:spPr>
          <a:xfrm>
            <a:off x="838200" y="282059"/>
            <a:ext cx="8401050" cy="461665"/>
          </a:xfrm>
          <a:prstGeom prst="rect">
            <a:avLst/>
          </a:prstGeom>
          <a:noFill/>
        </p:spPr>
        <p:txBody>
          <a:bodyPr wrap="square">
            <a:spAutoFit/>
          </a:bodyPr>
          <a:lstStyle/>
          <a:p>
            <a:r>
              <a:rPr lang="en-IN" sz="2400" dirty="0">
                <a:solidFill>
                  <a:srgbClr val="FF0000"/>
                </a:solidFill>
                <a:latin typeface="Algerian" panose="04020705040A02060702" pitchFamily="82" charset="0"/>
              </a:rPr>
              <a:t>Univariate Visualization of numerical columns:</a:t>
            </a:r>
          </a:p>
        </p:txBody>
      </p:sp>
    </p:spTree>
    <p:extLst>
      <p:ext uri="{BB962C8B-B14F-4D97-AF65-F5344CB8AC3E}">
        <p14:creationId xmlns:p14="http://schemas.microsoft.com/office/powerpoint/2010/main" val="349854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323977" y="365502"/>
            <a:ext cx="9829799" cy="572343"/>
          </a:xfrm>
        </p:spPr>
        <p:txBody>
          <a:bodyPr>
            <a:normAutofit/>
          </a:bodyPr>
          <a:lstStyle/>
          <a:p>
            <a:r>
              <a:rPr lang="en-IN" sz="2800" dirty="0">
                <a:solidFill>
                  <a:srgbClr val="FF0000"/>
                </a:solidFill>
                <a:latin typeface="Algerian" panose="04020705040A02060702" pitchFamily="82" charset="0"/>
              </a:rPr>
              <a:t>Univariate Vizualization of Categorical columns:</a:t>
            </a:r>
          </a:p>
        </p:txBody>
      </p:sp>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164" y="1376772"/>
            <a:ext cx="2857500" cy="2304256"/>
          </a:xfrm>
          <a:prstGeom prst="rect">
            <a:avLst/>
          </a:prstGeom>
          <a:noFill/>
          <a:ln>
            <a:noFill/>
          </a:ln>
        </p:spPr>
      </p:pic>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68503" y="1493800"/>
            <a:ext cx="3528392"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1383785"/>
            <a:ext cx="2901950" cy="3140590"/>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9053" y="3986539"/>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016153" y="3937311"/>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71048" y="3937310"/>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{F441DAC7-ABFD-4B2C-B748-F08F8EE7303B}tf11665031_win32</Template>
  <TotalTime>1266</TotalTime>
  <Words>1726</Words>
  <Application>Microsoft Office PowerPoint</Application>
  <PresentationFormat>Widescreen</PresentationFormat>
  <Paragraphs>111</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Algerian</vt:lpstr>
      <vt:lpstr>Arial Black</vt:lpstr>
      <vt:lpstr>Arial Nova</vt:lpstr>
      <vt:lpstr>Arial Nova Light</vt:lpstr>
      <vt:lpstr>Calibri</vt:lpstr>
      <vt:lpstr>Century</vt:lpstr>
      <vt:lpstr>Franklin Gothic Demi</vt:lpstr>
      <vt:lpstr>Symbol</vt:lpstr>
      <vt:lpstr>Wingdings</vt:lpstr>
      <vt:lpstr>Wingdings 2</vt:lpstr>
      <vt:lpstr>SlateVTI</vt:lpstr>
      <vt:lpstr>project presentation on – Car price prediction </vt:lpstr>
      <vt:lpstr>Agenda:</vt:lpstr>
      <vt:lpstr>Overview:</vt:lpstr>
      <vt:lpstr>Problem Statement:</vt:lpstr>
      <vt:lpstr>What is Used Car Price Prediction?</vt:lpstr>
      <vt:lpstr>Importance of Used Car Price Prediction.</vt:lpstr>
      <vt:lpstr>Exploratory Data Analysis:</vt:lpstr>
      <vt:lpstr>PowerPoint Presentation</vt:lpstr>
      <vt:lpstr>Univariate Vizualization of Categorical columns:</vt:lpstr>
      <vt:lpstr>Bivariate Vizualization of numerical columns:</vt:lpstr>
      <vt:lpstr>Observations:</vt:lpstr>
      <vt:lpstr>Analysis:</vt:lpstr>
      <vt:lpstr>Data Cleaning Steps:</vt:lpstr>
      <vt:lpstr>Model Building:</vt:lpstr>
      <vt:lpstr>PowerPoint Presentation</vt:lpstr>
      <vt:lpstr>Hyper Parameter Tunning:</vt:lpstr>
      <vt:lpstr>PowerPoint Presentation</vt:lpstr>
      <vt:lpstr>Ploting the predicted values v/s actual values:</vt:lpstr>
      <vt:lpstr>Conclusion:</vt:lpstr>
      <vt:lpstr>PowerPoint Presentation</vt:lpstr>
      <vt:lpstr>Title Lorem Ipsum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 Car price prediction</dc:title>
  <dc:creator>pamanmjl9262@gmail.com</dc:creator>
  <cp:lastModifiedBy>pamanmjl9262@gmail.com</cp:lastModifiedBy>
  <cp:revision>3</cp:revision>
  <dcterms:created xsi:type="dcterms:W3CDTF">2022-06-09T17:33:06Z</dcterms:created>
  <dcterms:modified xsi:type="dcterms:W3CDTF">2022-06-11T18:36:25Z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